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3"/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Roboto Thin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ono Light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Roboto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onoLight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onoLight-italic.fntdata"/><Relationship Id="rId38" Type="http://schemas.openxmlformats.org/officeDocument/2006/relationships/font" Target="fonts/RobotoMono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font" Target="fonts/RobotoThin-bold.fntdata"/><Relationship Id="rId25" Type="http://schemas.openxmlformats.org/officeDocument/2006/relationships/font" Target="fonts/RobotoThin-regular.fntdata"/><Relationship Id="rId28" Type="http://schemas.openxmlformats.org/officeDocument/2006/relationships/font" Target="fonts/RobotoThin-boldItalic.fntdata"/><Relationship Id="rId27" Type="http://schemas.openxmlformats.org/officeDocument/2006/relationships/font" Target="fonts/RobotoThin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76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8be47585_0_35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28be47585_0_35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28be47585_1_6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28be47585_1_6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628be47585_1_6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28be47585_1_1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28be47585_1_1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628be47585_1_1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8be47585_1_2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8be47585_1_2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628be47585_1_23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28be47585_1_29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28be47585_1_29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28be47585_1_293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28be47585_1_33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28be47585_1_33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628be47585_1_331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8be47585_3_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8be47585_3_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628be47585_3_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28be47585_3_24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28be47585_3_24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628be47585_3_24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28be47585_3_35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28be47585_3_35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628be47585_3_35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28be47585_0_1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628be47585_0_1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8be47585_0_2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8be47585_0_2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28be47585_0_21:notes"/>
          <p:cNvSpPr txBox="1"/>
          <p:nvPr>
            <p:ph idx="12" type="sldNum"/>
          </p:nvPr>
        </p:nvSpPr>
        <p:spPr>
          <a:xfrm>
            <a:off x="3884760" y="8685360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8be47585_0_28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28be47585_0_28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28be47585_0_53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28be47585_0_53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8be47585_2_1:notes"/>
          <p:cNvSpPr txBox="1"/>
          <p:nvPr>
            <p:ph idx="1" type="body"/>
          </p:nvPr>
        </p:nvSpPr>
        <p:spPr>
          <a:xfrm>
            <a:off x="685800" y="4400640"/>
            <a:ext cx="5486400" cy="3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628be47585_2_1:notes"/>
          <p:cNvSpPr/>
          <p:nvPr>
            <p:ph idx="2" type="sldImg"/>
          </p:nvPr>
        </p:nvSpPr>
        <p:spPr>
          <a:xfrm>
            <a:off x="685800" y="1143000"/>
            <a:ext cx="54864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6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9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9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9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9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idx="1" type="subTitle"/>
          </p:nvPr>
        </p:nvSpPr>
        <p:spPr>
          <a:xfrm>
            <a:off x="6026760" y="5157720"/>
            <a:ext cx="279324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6906600" y="0"/>
            <a:ext cx="528516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type="title"/>
          </p:nvPr>
        </p:nvSpPr>
        <p:spPr>
          <a:xfrm>
            <a:off x="6026760" y="1215000"/>
            <a:ext cx="2793240" cy="4659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domain.com/pag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 rot="-2700000">
            <a:off x="9512640" y="269640"/>
            <a:ext cx="4764600" cy="5604480"/>
          </a:xfrm>
          <a:custGeom>
            <a:rect b="b" l="l" r="r" t="t"/>
            <a:pathLst>
              <a:path extrusionOk="0" h="5604356" w="4764506">
                <a:moveTo>
                  <a:pt x="3924657" y="0"/>
                </a:moveTo>
                <a:lnTo>
                  <a:pt x="4764506" y="839849"/>
                </a:lnTo>
                <a:lnTo>
                  <a:pt x="0" y="5604356"/>
                </a:lnTo>
                <a:lnTo>
                  <a:pt x="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68" name="Google Shape;168;p40"/>
          <p:cNvSpPr/>
          <p:nvPr/>
        </p:nvSpPr>
        <p:spPr>
          <a:xfrm rot="-2700000">
            <a:off x="6304320" y="-2053080"/>
            <a:ext cx="4106520" cy="4106520"/>
          </a:xfrm>
          <a:custGeom>
            <a:rect b="b" l="l" r="r" t="t"/>
            <a:pathLst>
              <a:path extrusionOk="0" h="4106584" w="4106584">
                <a:moveTo>
                  <a:pt x="0" y="0"/>
                </a:moveTo>
                <a:lnTo>
                  <a:pt x="4106584" y="4106584"/>
                </a:lnTo>
                <a:lnTo>
                  <a:pt x="0" y="4106584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69" name="Google Shape;169;p40"/>
          <p:cNvSpPr/>
          <p:nvPr/>
        </p:nvSpPr>
        <p:spPr>
          <a:xfrm rot="-2700000">
            <a:off x="536400" y="5581080"/>
            <a:ext cx="2553840" cy="2553840"/>
          </a:xfrm>
          <a:custGeom>
            <a:rect b="b" l="l" r="r" t="t"/>
            <a:pathLst>
              <a:path extrusionOk="0" h="2553991" w="2553990">
                <a:moveTo>
                  <a:pt x="2553990" y="0"/>
                </a:moveTo>
                <a:lnTo>
                  <a:pt x="2553990" y="2553991"/>
                </a:lnTo>
                <a:lnTo>
                  <a:pt x="0" y="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0" name="Google Shape;170;p40"/>
          <p:cNvSpPr/>
          <p:nvPr/>
        </p:nvSpPr>
        <p:spPr>
          <a:xfrm rot="-2700000">
            <a:off x="-1135080" y="3708720"/>
            <a:ext cx="2559240" cy="2967840"/>
          </a:xfrm>
          <a:custGeom>
            <a:rect b="b" l="l" r="r" t="t"/>
            <a:pathLst>
              <a:path extrusionOk="0" h="2967775" w="2559410">
                <a:moveTo>
                  <a:pt x="2559410" y="0"/>
                </a:moveTo>
                <a:lnTo>
                  <a:pt x="2559410" y="2967775"/>
                </a:lnTo>
                <a:lnTo>
                  <a:pt x="408364" y="2967774"/>
                </a:lnTo>
                <a:lnTo>
                  <a:pt x="0" y="255941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1" name="Google Shape;171;p40"/>
          <p:cNvSpPr/>
          <p:nvPr/>
        </p:nvSpPr>
        <p:spPr>
          <a:xfrm rot="-2700000">
            <a:off x="7782480" y="4989600"/>
            <a:ext cx="3778560" cy="3635640"/>
          </a:xfrm>
          <a:custGeom>
            <a:rect b="b" l="l" r="r" t="t"/>
            <a:pathLst>
              <a:path extrusionOk="0" h="3635585" w="3778408">
                <a:moveTo>
                  <a:pt x="3778408" y="0"/>
                </a:moveTo>
                <a:lnTo>
                  <a:pt x="3778408" y="3492762"/>
                </a:lnTo>
                <a:lnTo>
                  <a:pt x="3635585" y="3635585"/>
                </a:lnTo>
                <a:lnTo>
                  <a:pt x="0" y="0"/>
                </a:lnTo>
                <a:close/>
              </a:path>
            </a:pathLst>
          </a:custGeom>
          <a:solidFill>
            <a:srgbClr val="607D8B"/>
          </a:solidFill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sp>
      <p:sp>
        <p:nvSpPr>
          <p:cNvPr id="172" name="Google Shape;172;p40"/>
          <p:cNvSpPr/>
          <p:nvPr/>
        </p:nvSpPr>
        <p:spPr>
          <a:xfrm rot="-2700000">
            <a:off x="790227" y="-1955574"/>
            <a:ext cx="6380283" cy="9857290"/>
          </a:xfrm>
          <a:custGeom>
            <a:rect b="b" l="l" r="r" t="t"/>
            <a:pathLst>
              <a:path extrusionOk="0" h="9851811" w="6376737">
                <a:moveTo>
                  <a:pt x="2462209" y="0"/>
                </a:moveTo>
                <a:lnTo>
                  <a:pt x="6376737" y="3914528"/>
                </a:lnTo>
                <a:lnTo>
                  <a:pt x="6376737" y="9851811"/>
                </a:lnTo>
                <a:lnTo>
                  <a:pt x="2615344" y="9851811"/>
                </a:lnTo>
                <a:lnTo>
                  <a:pt x="1" y="7236468"/>
                </a:lnTo>
                <a:lnTo>
                  <a:pt x="0" y="24622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>
              <a:srgbClr val="000000">
                <a:alpha val="44705"/>
              </a:srgbClr>
            </a:outerShdw>
          </a:effectLst>
        </p:spPr>
      </p:sp>
      <p:sp>
        <p:nvSpPr>
          <p:cNvPr id="173" name="Google Shape;173;p40"/>
          <p:cNvSpPr/>
          <p:nvPr/>
        </p:nvSpPr>
        <p:spPr>
          <a:xfrm>
            <a:off x="1008824" y="3153400"/>
            <a:ext cx="7915320" cy="11152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Light"/>
                <a:ea typeface="Roboto Light"/>
                <a:cs typeface="Roboto Light"/>
                <a:sym typeface="Roboto Light"/>
              </a:rPr>
              <a:t>Web Development Workshop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3">
            <a:alphaModFix/>
          </a:blip>
          <a:srcRect b="8319" l="0" r="0" t="-8320"/>
          <a:stretch/>
        </p:blipFill>
        <p:spPr>
          <a:xfrm>
            <a:off x="366363" y="194000"/>
            <a:ext cx="31146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/>
          <p:nvPr/>
        </p:nvSpPr>
        <p:spPr>
          <a:xfrm>
            <a:off x="1543565" y="4381210"/>
            <a:ext cx="6027102" cy="4575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HTML &amp; CSS 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625" y="553625"/>
            <a:ext cx="10100650" cy="568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1077150" y="1616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The client-server Architecture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100" y="3067750"/>
            <a:ext cx="5264525" cy="3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0"/>
          <p:cNvSpPr txBox="1"/>
          <p:nvPr/>
        </p:nvSpPr>
        <p:spPr>
          <a:xfrm>
            <a:off x="399125" y="1829075"/>
            <a:ext cx="90543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Server - 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Server is a computer which hosts or serves the website.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It has all the data of the website.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Client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Clients are the devices which connect to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server , i.e. visit the website. 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Client can be any device like PC, laptop,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mobile, etc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675" y="1250650"/>
            <a:ext cx="5715000" cy="353377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" name="Google Shape;261;p51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The client-server Architecture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1"/>
          <p:cNvSpPr txBox="1"/>
          <p:nvPr/>
        </p:nvSpPr>
        <p:spPr>
          <a:xfrm>
            <a:off x="161675" y="2223050"/>
            <a:ext cx="9067500" cy="4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What exactly happens when you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access a website?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Your browser sends a request to the website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 server, e.g. </a:t>
            </a:r>
            <a:r>
              <a:rPr lang="en-US" sz="2250" u="sng">
                <a:solidFill>
                  <a:schemeClr val="hlink"/>
                </a:solidFill>
                <a:hlinkClick r:id="rId4"/>
              </a:rPr>
              <a:t>http://domain.com/page.html</a:t>
            </a:r>
            <a:r>
              <a:rPr lang="en-US" sz="2250"/>
              <a:t>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Server processes the request, i.e. reads the 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requested webpage (page.html here).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Now, server sends this page as a response</a:t>
            </a:r>
            <a:endParaRPr sz="22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/>
              <a:t> to the client.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If something goes wrong, server sends the respective error.</a:t>
            </a:r>
            <a:endParaRPr sz="225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sz="2250"/>
              <a:t>Your browser reads the response and renders the page sent by server, which you see on the screen.</a:t>
            </a:r>
            <a:endParaRPr sz="225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/>
          <p:nvPr/>
        </p:nvSpPr>
        <p:spPr>
          <a:xfrm>
            <a:off x="4850148" y="2080753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69" name="Google Shape;269;p52"/>
          <p:cNvSpPr/>
          <p:nvPr/>
        </p:nvSpPr>
        <p:spPr>
          <a:xfrm>
            <a:off x="7652559" y="3777598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Backend Dev.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2047738" y="3777598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Frontend Dev.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7655573" y="5347703"/>
            <a:ext cx="2434800" cy="8346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2" name="Google Shape;272;p52"/>
          <p:cNvCxnSpPr>
            <a:stCxn id="268" idx="2"/>
            <a:endCxn id="269" idx="0"/>
          </p:cNvCxnSpPr>
          <p:nvPr/>
        </p:nvCxnSpPr>
        <p:spPr>
          <a:xfrm flipH="1" rot="-5400000">
            <a:off x="7037598" y="1945303"/>
            <a:ext cx="862200" cy="280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52"/>
          <p:cNvCxnSpPr>
            <a:stCxn id="270" idx="0"/>
            <a:endCxn id="268" idx="2"/>
          </p:cNvCxnSpPr>
          <p:nvPr/>
        </p:nvCxnSpPr>
        <p:spPr>
          <a:xfrm rot="-5400000">
            <a:off x="4235188" y="1945348"/>
            <a:ext cx="862200" cy="280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p52"/>
          <p:cNvCxnSpPr>
            <a:endCxn id="269" idx="2"/>
          </p:cNvCxnSpPr>
          <p:nvPr/>
        </p:nvCxnSpPr>
        <p:spPr>
          <a:xfrm flipH="1" rot="5400000">
            <a:off x="8505309" y="4976848"/>
            <a:ext cx="735300" cy="6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age result for front end" id="275" name="Google Shape;2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0" y="4814400"/>
            <a:ext cx="3009216" cy="164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76" name="Google Shape;2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4725" y="2080740"/>
            <a:ext cx="2802301" cy="1601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atabase" id="277" name="Google Shape;2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5425" y="4814400"/>
            <a:ext cx="2071600" cy="19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813" y="76200"/>
            <a:ext cx="3898365" cy="19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html5"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00" y="2014885"/>
            <a:ext cx="1460600" cy="146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s" id="286" name="Google Shape;2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50" y="3606950"/>
            <a:ext cx="1047091" cy="14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script" id="287" name="Google Shape;2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50" y="5164400"/>
            <a:ext cx="17716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88" name="Google Shape;28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4858" y="3630365"/>
            <a:ext cx="1592777" cy="133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query" id="289" name="Google Shape;28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86951" y="5172025"/>
            <a:ext cx="1460600" cy="146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gularjs logo" id="290" name="Google Shape;29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2239" y="5202084"/>
            <a:ext cx="1366560" cy="1465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act js logo" id="291" name="Google Shape;291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7899" y="5088199"/>
            <a:ext cx="2264065" cy="16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3"/>
          <p:cNvSpPr txBox="1"/>
          <p:nvPr/>
        </p:nvSpPr>
        <p:spPr>
          <a:xfrm>
            <a:off x="0" y="1094050"/>
            <a:ext cx="12192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The front-end is everything involved with what the user sees and interacts with. It includes graphical design, aesthetics, interaction with user.</a:t>
            </a:r>
            <a:endParaRPr sz="2400"/>
          </a:p>
        </p:txBody>
      </p:sp>
      <p:sp>
        <p:nvSpPr>
          <p:cNvPr id="293" name="Google Shape;293;p53"/>
          <p:cNvSpPr txBox="1"/>
          <p:nvPr/>
        </p:nvSpPr>
        <p:spPr>
          <a:xfrm>
            <a:off x="1753125" y="2171325"/>
            <a:ext cx="46566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HTML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Basic markup language for webpages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1716450" y="3620450"/>
            <a:ext cx="43062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CSS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Adds styles to basic webpages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5" name="Google Shape;295;p53"/>
          <p:cNvSpPr txBox="1"/>
          <p:nvPr/>
        </p:nvSpPr>
        <p:spPr>
          <a:xfrm>
            <a:off x="1658058" y="5398466"/>
            <a:ext cx="4306200" cy="132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Javascript</a:t>
            </a:r>
            <a:r>
              <a:rPr b="1" lang="en-US" sz="3600">
                <a:latin typeface="Roboto Mono"/>
                <a:ea typeface="Roboto Mono"/>
                <a:cs typeface="Roboto Mono"/>
                <a:sym typeface="Roboto Mono"/>
              </a:rPr>
              <a:t> - </a:t>
            </a: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Adds logic and interaction to webpage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Back</a:t>
            </a: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end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0" y="1094050"/>
            <a:ext cx="121920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The back-end is server-side development.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It is the term used for the behind-the-scenes activities, i.e. the data processing and the logic performed to respond with the appropriate information as requested by the user.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Performs actions like logging in a user, display information from database, etc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Image result for php"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50" y="3036200"/>
            <a:ext cx="2260691" cy="1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ode.js" id="304" name="Google Shape;3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400" y="4890875"/>
            <a:ext cx="2508199" cy="1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jango python" id="305" name="Google Shape;30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4886" y="3609375"/>
            <a:ext cx="2723026" cy="2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06" name="Google Shape;30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425" y="4010514"/>
            <a:ext cx="2953200" cy="2086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sp logo" id="307" name="Google Shape;307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50375" y="4226050"/>
            <a:ext cx="1321400" cy="24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/>
        </p:nvSpPr>
        <p:spPr>
          <a:xfrm>
            <a:off x="1077150" y="121275"/>
            <a:ext cx="100377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5"/>
          <p:cNvSpPr txBox="1"/>
          <p:nvPr/>
        </p:nvSpPr>
        <p:spPr>
          <a:xfrm>
            <a:off x="0" y="1094050"/>
            <a:ext cx="121920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</a:rPr>
              <a:t>Database is a systematic collection of data. Databases support storage and  manipulation of data and makes data management easy. 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Image result for mysql"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00" y="2600375"/>
            <a:ext cx="3155757" cy="163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ongodb" id="316" name="Google Shape;3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386" y="5289456"/>
            <a:ext cx="4464114" cy="120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ostgresql" id="317" name="Google Shape;3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775" y="4837000"/>
            <a:ext cx="22288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irebase" id="318" name="Google Shape;31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5575" y="2762075"/>
            <a:ext cx="4808725" cy="24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electron js logo" id="324" name="Google Shape;3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25" y="3646675"/>
            <a:ext cx="5734050" cy="3009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react native" id="325" name="Google Shape;3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650" y="3618100"/>
            <a:ext cx="57340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6"/>
          <p:cNvSpPr/>
          <p:nvPr/>
        </p:nvSpPr>
        <p:spPr>
          <a:xfrm>
            <a:off x="1285163" y="163762"/>
            <a:ext cx="9621666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Ohh wait, did you think that’s all?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7" name="Google Shape;327;p56"/>
          <p:cNvSpPr txBox="1"/>
          <p:nvPr/>
        </p:nvSpPr>
        <p:spPr>
          <a:xfrm>
            <a:off x="1315950" y="1354925"/>
            <a:ext cx="9560100" cy="20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These days, web development is a lot more than just the websites! Using Javascript frameworks like electronJS, React native, etc you can even develop Desktop, Android and iOS apps just using HTML, CSS and JS!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/>
        </p:nvSpPr>
        <p:spPr>
          <a:xfrm>
            <a:off x="538200" y="404647"/>
            <a:ext cx="11115600" cy="24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Finally!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HTML &amp; CSS Hands-on is here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mage result for html5" id="334" name="Google Shape;3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00" y="4225371"/>
            <a:ext cx="2047975" cy="2047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ss" id="335" name="Google Shape;3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9900" y="4007769"/>
            <a:ext cx="1665300" cy="235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7"/>
          <p:cNvPicPr preferRelativeResize="0"/>
          <p:nvPr/>
        </p:nvPicPr>
        <p:blipFill rotWithShape="1">
          <a:blip r:embed="rId5">
            <a:alphaModFix/>
          </a:blip>
          <a:srcRect b="8319" l="0" r="0" t="-8320"/>
          <a:stretch/>
        </p:blipFill>
        <p:spPr>
          <a:xfrm>
            <a:off x="76188" y="-290600"/>
            <a:ext cx="31146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/>
        </p:nvSpPr>
        <p:spPr>
          <a:xfrm>
            <a:off x="7941960" y="6062760"/>
            <a:ext cx="181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JOHN DOE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7941960" y="6264000"/>
            <a:ext cx="1812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b="0" i="0" sz="1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24382" r="24382" t="0"/>
          <a:stretch/>
        </p:blipFill>
        <p:spPr>
          <a:xfrm>
            <a:off x="6906600" y="-102600"/>
            <a:ext cx="5364360" cy="69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1"/>
          <p:cNvSpPr/>
          <p:nvPr/>
        </p:nvSpPr>
        <p:spPr>
          <a:xfrm>
            <a:off x="0" y="300700"/>
            <a:ext cx="6858000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Roboto Medium"/>
                <a:ea typeface="Roboto Medium"/>
                <a:cs typeface="Roboto Medium"/>
                <a:sym typeface="Roboto Medium"/>
              </a:rPr>
              <a:t>Agenda</a:t>
            </a:r>
            <a:endParaRPr i="0" sz="4800" u="none" cap="none" strike="noStrike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4" name="Google Shape;184;p41"/>
          <p:cNvSpPr txBox="1"/>
          <p:nvPr/>
        </p:nvSpPr>
        <p:spPr>
          <a:xfrm>
            <a:off x="271575" y="1819375"/>
            <a:ext cx="57522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Theory Session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Hands-On Session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Host your Web Page Online!</a:t>
            </a:r>
            <a:endParaRPr sz="2400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/>
          <p:nvPr/>
        </p:nvSpPr>
        <p:spPr>
          <a:xfrm>
            <a:off x="564300" y="613020"/>
            <a:ext cx="7410258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Roboto Light"/>
                <a:ea typeface="Roboto Light"/>
                <a:cs typeface="Roboto Light"/>
                <a:sym typeface="Roboto Light"/>
              </a:rPr>
              <a:t>Web Basics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880" y="2090880"/>
            <a:ext cx="6165000" cy="476712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pic>
      <p:pic>
        <p:nvPicPr>
          <p:cNvPr id="191" name="Google Shape;19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5960" y="2613960"/>
            <a:ext cx="3519000" cy="2111400"/>
          </a:xfrm>
          <a:prstGeom prst="rect">
            <a:avLst/>
          </a:prstGeom>
          <a:noFill/>
          <a:ln>
            <a:noFill/>
          </a:ln>
          <a:effectLst>
            <a:outerShdw dir="5400000" dist="25560">
              <a:srgbClr val="000000">
                <a:alpha val="29803"/>
              </a:srgbClr>
            </a:outerShdw>
          </a:effectLst>
        </p:spPr>
      </p:pic>
      <p:sp>
        <p:nvSpPr>
          <p:cNvPr id="192" name="Google Shape;192;p42"/>
          <p:cNvSpPr txBox="1"/>
          <p:nvPr/>
        </p:nvSpPr>
        <p:spPr>
          <a:xfrm>
            <a:off x="465600" y="1794525"/>
            <a:ext cx="65574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What is Website?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Collection of Web Pages. First page of any website is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        called home ge for that site.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What is Web Server?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A Place from where the website is hosted..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	Each web server is given a unique address known as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	IP Address. eg. for google.com it’s 172.217.160.206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What is Web Browser?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	</a:t>
            </a: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To access the Web you need a web browsers, such 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latin typeface="Roboto Thin"/>
                <a:ea typeface="Roboto Thin"/>
                <a:cs typeface="Roboto Thin"/>
                <a:sym typeface="Roboto Thin"/>
              </a:rPr>
              <a:t>as Chrome Microsoft Edge or Mozilla Firefox.</a:t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04040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     </a:t>
            </a:r>
            <a:endParaRPr sz="2400"/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/>
          <p:nvPr/>
        </p:nvSpPr>
        <p:spPr>
          <a:xfrm>
            <a:off x="2263175" y="617095"/>
            <a:ext cx="7410258" cy="10299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1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Roboto Light"/>
                <a:ea typeface="Roboto Light"/>
                <a:cs typeface="Roboto Light"/>
                <a:sym typeface="Roboto Light"/>
              </a:rPr>
              <a:t>HTML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8" y="239025"/>
            <a:ext cx="1786080" cy="178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50" y="2719475"/>
            <a:ext cx="5764875" cy="33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3"/>
          <p:cNvSpPr txBox="1"/>
          <p:nvPr/>
        </p:nvSpPr>
        <p:spPr>
          <a:xfrm>
            <a:off x="6472350" y="2282550"/>
            <a:ext cx="5419800" cy="4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I</a:t>
            </a:r>
            <a:r>
              <a:rPr lang="en-US" sz="5500">
                <a:latin typeface="Roboto Mono"/>
                <a:ea typeface="Roboto Mono"/>
                <a:cs typeface="Roboto Mono"/>
                <a:sym typeface="Roboto Mono"/>
              </a:rPr>
              <a:t>s HTML a programming language ?</a:t>
            </a:r>
            <a:endParaRPr sz="5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287900"/>
            <a:ext cx="4762500" cy="64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/>
          <p:nvPr/>
        </p:nvSpPr>
        <p:spPr>
          <a:xfrm>
            <a:off x="7532280" y="0"/>
            <a:ext cx="4659840" cy="6858000"/>
          </a:xfrm>
          <a:custGeom>
            <a:rect b="b" l="l" r="r" t="t"/>
            <a:pathLst>
              <a:path extrusionOk="0" h="6858000" w="4659793">
                <a:moveTo>
                  <a:pt x="0" y="0"/>
                </a:moveTo>
                <a:lnTo>
                  <a:pt x="4659793" y="0"/>
                </a:lnTo>
                <a:lnTo>
                  <a:pt x="4659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EBCC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3" name="Google Shape;213;p45"/>
          <p:cNvSpPr/>
          <p:nvPr/>
        </p:nvSpPr>
        <p:spPr>
          <a:xfrm>
            <a:off x="6064200" y="0"/>
            <a:ext cx="6127560" cy="6858000"/>
          </a:xfrm>
          <a:custGeom>
            <a:rect b="b" l="l" r="r" t="t"/>
            <a:pathLst>
              <a:path extrusionOk="0" h="6858000" w="6127631">
                <a:moveTo>
                  <a:pt x="0" y="0"/>
                </a:moveTo>
                <a:lnTo>
                  <a:pt x="5042155" y="0"/>
                </a:lnTo>
                <a:lnTo>
                  <a:pt x="6127631" y="1625159"/>
                </a:lnTo>
                <a:lnTo>
                  <a:pt x="6127631" y="5232842"/>
                </a:lnTo>
                <a:lnTo>
                  <a:pt x="504215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8909C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4" name="Google Shape;214;p45"/>
          <p:cNvSpPr/>
          <p:nvPr/>
        </p:nvSpPr>
        <p:spPr>
          <a:xfrm>
            <a:off x="3696840" y="0"/>
            <a:ext cx="733246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607D8B"/>
          </a:solidFill>
          <a:ln>
            <a:noFill/>
          </a:ln>
          <a:effectLst>
            <a:outerShdw dist="25560">
              <a:srgbClr val="000000">
                <a:alpha val="29800"/>
              </a:srgbClr>
            </a:outerShdw>
          </a:effectLst>
        </p:spPr>
      </p:sp>
      <p:sp>
        <p:nvSpPr>
          <p:cNvPr id="215" name="Google Shape;215;p45"/>
          <p:cNvSpPr/>
          <p:nvPr/>
        </p:nvSpPr>
        <p:spPr>
          <a:xfrm>
            <a:off x="193032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6" name="Google Shape;216;p45"/>
          <p:cNvSpPr/>
          <p:nvPr/>
        </p:nvSpPr>
        <p:spPr>
          <a:xfrm>
            <a:off x="63144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E676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7" name="Google Shape;217;p45"/>
          <p:cNvSpPr/>
          <p:nvPr/>
        </p:nvSpPr>
        <p:spPr>
          <a:xfrm>
            <a:off x="303840" y="0"/>
            <a:ext cx="733248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8" name="Google Shape;218;p45"/>
          <p:cNvSpPr/>
          <p:nvPr/>
        </p:nvSpPr>
        <p:spPr>
          <a:xfrm>
            <a:off x="-8640" y="0"/>
            <a:ext cx="7332460" cy="6858000"/>
          </a:xfrm>
          <a:custGeom>
            <a:rect b="b" l="l" r="r" t="t"/>
            <a:pathLst>
              <a:path extrusionOk="0" h="21600" w="23094">
                <a:moveTo>
                  <a:pt x="0" y="0"/>
                </a:moveTo>
                <a:lnTo>
                  <a:pt x="15881" y="0"/>
                </a:lnTo>
                <a:lnTo>
                  <a:pt x="23094" y="10800"/>
                </a:lnTo>
                <a:lnTo>
                  <a:pt x="1588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  <a:effectLst>
            <a:outerShdw dist="25560">
              <a:srgbClr val="000000">
                <a:alpha val="29803"/>
              </a:srgbClr>
            </a:outerShdw>
          </a:effectLst>
        </p:spPr>
      </p:sp>
      <p:sp>
        <p:nvSpPr>
          <p:cNvPr id="219" name="Google Shape;219;p45"/>
          <p:cNvSpPr/>
          <p:nvPr/>
        </p:nvSpPr>
        <p:spPr>
          <a:xfrm>
            <a:off x="631450" y="1158850"/>
            <a:ext cx="4908978" cy="111526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What Happens when you type </a:t>
            </a:r>
            <a:r>
              <a:rPr lang="en-US" sz="4800">
                <a:solidFill>
                  <a:srgbClr val="FFFFFF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google.com</a:t>
            </a:r>
            <a:r>
              <a:rPr lang="en-US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in search bar?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6"/>
          <p:cNvSpPr txBox="1"/>
          <p:nvPr/>
        </p:nvSpPr>
        <p:spPr>
          <a:xfrm>
            <a:off x="500275" y="4377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omputer and other devices communicate using ip addresses to identify each other on the internet.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6"/>
          <p:cNvSpPr txBox="1"/>
          <p:nvPr/>
        </p:nvSpPr>
        <p:spPr>
          <a:xfrm>
            <a:off x="543600" y="18358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209.85.129.103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192.228.29.1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74.125.77.106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147.67.119.102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142.236.154.112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92.123.122.103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193.252.122.103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750" y="1835850"/>
            <a:ext cx="4059337" cy="48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 txBox="1"/>
          <p:nvPr/>
        </p:nvSpPr>
        <p:spPr>
          <a:xfrm>
            <a:off x="500275" y="4377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People Don’t Remember IP Addresses So They Use Words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7"/>
          <p:cNvSpPr txBox="1"/>
          <p:nvPr/>
        </p:nvSpPr>
        <p:spPr>
          <a:xfrm>
            <a:off x="6877775" y="14270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www.google.com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www.pictoreal.in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www.pict.edu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www.prevue.tech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www.qwerty.com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3" name="Google Shape;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75" y="1611725"/>
            <a:ext cx="4059337" cy="48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7"/>
          <p:cNvSpPr txBox="1"/>
          <p:nvPr/>
        </p:nvSpPr>
        <p:spPr>
          <a:xfrm>
            <a:off x="921525" y="3608450"/>
            <a:ext cx="3433800" cy="82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oboto Mono"/>
                <a:ea typeface="Roboto Mono"/>
                <a:cs typeface="Roboto Mono"/>
                <a:sym typeface="Roboto Mono"/>
              </a:rPr>
              <a:t>localhost</a:t>
            </a:r>
            <a:endParaRPr sz="3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8"/>
          <p:cNvSpPr txBox="1"/>
          <p:nvPr/>
        </p:nvSpPr>
        <p:spPr>
          <a:xfrm>
            <a:off x="452250" y="181350"/>
            <a:ext cx="11287500" cy="1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Montserrat"/>
                <a:ea typeface="Montserrat"/>
                <a:cs typeface="Montserrat"/>
                <a:sym typeface="Montserrat"/>
              </a:rPr>
              <a:t>The Domain Name System Brings in the two together and gets you to your destination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8"/>
          <p:cNvSpPr txBox="1"/>
          <p:nvPr/>
        </p:nvSpPr>
        <p:spPr>
          <a:xfrm>
            <a:off x="601800" y="146100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209.85.129.103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192.228.29.1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74.125.77.106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147.67.119.102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142.236.154.112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92.123.122.103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193.252.122.103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1" name="Google Shape;241;p48"/>
          <p:cNvSpPr txBox="1"/>
          <p:nvPr/>
        </p:nvSpPr>
        <p:spPr>
          <a:xfrm>
            <a:off x="6916575" y="1479750"/>
            <a:ext cx="3646200" cy="5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www.google.com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www.pict.acm.org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www.pictoreal.in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www.pict.edu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www.prevue.tech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 Mono"/>
                <a:ea typeface="Roboto Mono"/>
                <a:cs typeface="Roboto Mono"/>
                <a:sym typeface="Roboto Mono"/>
              </a:rPr>
              <a:t>www.qwerty.com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